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7" r:id="rId6"/>
    <p:sldId id="298" r:id="rId7"/>
    <p:sldId id="299" r:id="rId8"/>
    <p:sldId id="300" r:id="rId9"/>
    <p:sldId id="276" r:id="rId10"/>
    <p:sldId id="277" r:id="rId11"/>
    <p:sldId id="303" r:id="rId12"/>
    <p:sldId id="280" r:id="rId13"/>
    <p:sldId id="281" r:id="rId14"/>
    <p:sldId id="304" r:id="rId15"/>
    <p:sldId id="306" r:id="rId16"/>
    <p:sldId id="259" r:id="rId17"/>
    <p:sldId id="261" r:id="rId18"/>
    <p:sldId id="264" r:id="rId19"/>
    <p:sldId id="301" r:id="rId20"/>
    <p:sldId id="30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1A3C2-3928-44F6-975A-42C98BCABE9E}" v="14" dt="2026-06-22T14:28:11.008"/>
    <p1510:client id="{9FE12E70-5182-0085-C2FF-65532EA80015}" v="1" dt="2026-06-22T14:48:28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FE12E70-5182-0085-C2FF-65532EA80015}"/>
    <pc:docChg chg="delSld">
      <pc:chgData name="" userId="" providerId="" clId="Web-{9FE12E70-5182-0085-C2FF-65532EA80015}" dt="2026-06-22T14:48:28.540" v="0"/>
      <pc:docMkLst>
        <pc:docMk/>
      </pc:docMkLst>
      <pc:sldChg chg="del">
        <pc:chgData name="" userId="" providerId="" clId="Web-{9FE12E70-5182-0085-C2FF-65532EA80015}" dt="2026-06-22T14:48:28.540" v="0"/>
        <pc:sldMkLst>
          <pc:docMk/>
          <pc:sldMk cId="1470843103" sldId="2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2422" cy="459073"/>
          </a:xfrm>
          <a:prstGeom prst="rect">
            <a:avLst/>
          </a:prstGeom>
        </p:spPr>
        <p:txBody>
          <a:bodyPr vert="horz" lIns="89720" tIns="44859" rIns="89720" bIns="44859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2"/>
            <a:ext cx="2972422" cy="459073"/>
          </a:xfrm>
          <a:prstGeom prst="rect">
            <a:avLst/>
          </a:prstGeom>
        </p:spPr>
        <p:txBody>
          <a:bodyPr vert="horz" lIns="89720" tIns="44859" rIns="89720" bIns="44859" rtlCol="0"/>
          <a:lstStyle>
            <a:lvl1pPr algn="r">
              <a:defRPr sz="1100"/>
            </a:lvl1pPr>
          </a:lstStyle>
          <a:p>
            <a:fld id="{05F94CF8-472C-4B25-8EB0-CFAD5DF72DD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4927"/>
            <a:ext cx="2972422" cy="459073"/>
          </a:xfrm>
          <a:prstGeom prst="rect">
            <a:avLst/>
          </a:prstGeom>
        </p:spPr>
        <p:txBody>
          <a:bodyPr vert="horz" lIns="89720" tIns="44859" rIns="89720" bIns="44859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684927"/>
            <a:ext cx="2972422" cy="459073"/>
          </a:xfrm>
          <a:prstGeom prst="rect">
            <a:avLst/>
          </a:prstGeom>
        </p:spPr>
        <p:txBody>
          <a:bodyPr vert="horz" lIns="89720" tIns="44859" rIns="89720" bIns="44859" rtlCol="0" anchor="b"/>
          <a:lstStyle>
            <a:lvl1pPr algn="r">
              <a:defRPr sz="1100"/>
            </a:lvl1pPr>
          </a:lstStyle>
          <a:p>
            <a:fld id="{447858F0-CD7A-4429-B8CA-48FED340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05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18" tIns="45710" rIns="91418" bIns="457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18" tIns="45710" rIns="91418" bIns="45710" rtlCol="0"/>
          <a:lstStyle>
            <a:lvl1pPr algn="r">
              <a:defRPr sz="1200"/>
            </a:lvl1pPr>
          </a:lstStyle>
          <a:p>
            <a:fld id="{B0DA2D5F-5DEF-43FC-B354-7DD62E371725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8" tIns="45710" rIns="91418" bIns="4571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18" tIns="45710" rIns="91418" bIns="457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18" tIns="45710" rIns="91418" bIns="457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18" tIns="45710" rIns="91418" bIns="45710" rtlCol="0" anchor="b"/>
          <a:lstStyle>
            <a:lvl1pPr algn="r">
              <a:defRPr sz="1200"/>
            </a:lvl1pPr>
          </a:lstStyle>
          <a:p>
            <a:fld id="{E7451BC5-3A72-4240-BA6F-0EB9013FE5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2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51BC5-3A72-4240-BA6F-0EB9013FE5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6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BB9F-9E1B-46CF-8EB9-D6CB31D1DE70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9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697A-3734-4A7E-AC01-96B4B0186331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84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98E1-AD63-4B1D-A8AF-84212717B8AE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6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9747-137E-404C-8D65-7061F6368DC3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80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12F1-D992-4B0C-8685-4AC81D399136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4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08A87-3A12-4D96-9A6E-C39E687900CB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32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6AD-5F96-4744-8609-4469C87329C0}" type="datetime1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83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C759-A969-4FDA-9EBA-39B9B239AB9D}" type="datetime1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5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D9C9A-E1D5-4E86-AF8F-E7C4B0E926B4}" type="datetime1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312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118C-E10B-453D-926C-2AA0FE60ED4F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941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555C0-694B-47CD-807C-8D317FDA5D40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FF89CD-E1CE-4AD3-A2E9-96721887DC1B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F17FAA-5CA3-4E79-B72A-40E782CD857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Google Shape;15;p1" descr="A black and white photo&#10;&#10;Description automatically generated">
            <a:extLst>
              <a:ext uri="{FF2B5EF4-FFF2-40B4-BE49-F238E27FC236}">
                <a16:creationId xmlns:a16="http://schemas.microsoft.com/office/drawing/2014/main" id="{8800AE1A-1392-060B-2B0C-F6FE33E652C7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4470" y="-9426"/>
            <a:ext cx="9148471" cy="134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BB3F88-0FB2-1910-CA57-643F2526050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13264"/>
          <a:stretch/>
        </p:blipFill>
        <p:spPr>
          <a:xfrm>
            <a:off x="3688672" y="6391723"/>
            <a:ext cx="1704514" cy="46627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680" y="-33682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35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28">
          <p15:clr>
            <a:srgbClr val="F26B43"/>
          </p15:clr>
        </p15:guide>
        <p15:guide id="3" orient="horz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Social Emotional Mental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Health Difficulties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/>
              <a:t> 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r>
              <a:rPr lang="en-GB" dirty="0"/>
              <a:t>Led By </a:t>
            </a:r>
          </a:p>
          <a:p>
            <a:pPr algn="ctr"/>
            <a:r>
              <a:rPr lang="en-GB" dirty="0"/>
              <a:t>Esther Horner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20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Signs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Lethargy</a:t>
            </a:r>
          </a:p>
          <a:p>
            <a:r>
              <a:rPr lang="en-GB" dirty="0"/>
              <a:t>Appearance</a:t>
            </a:r>
          </a:p>
          <a:p>
            <a:r>
              <a:rPr lang="en-GB" dirty="0"/>
              <a:t>Sleep issues</a:t>
            </a:r>
          </a:p>
          <a:p>
            <a:r>
              <a:rPr lang="en-GB" dirty="0"/>
              <a:t>Eating issues</a:t>
            </a:r>
          </a:p>
          <a:p>
            <a:r>
              <a:rPr lang="en-GB" dirty="0"/>
              <a:t>Mood swings/ short fuse</a:t>
            </a:r>
          </a:p>
          <a:p>
            <a:r>
              <a:rPr lang="en-GB" dirty="0"/>
              <a:t>Isolation</a:t>
            </a:r>
          </a:p>
          <a:p>
            <a:r>
              <a:rPr lang="en-GB" dirty="0"/>
              <a:t>Risky behaviours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31BB-9D23-44F9-A922-9E97F24B9AA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942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Parents Can Support a Child or Young Person with Depression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• Listen without judgement and acknowledge their feelings</a:t>
            </a:r>
          </a:p>
          <a:p>
            <a:pPr marL="0" indent="0">
              <a:buNone/>
            </a:pPr>
            <a:r>
              <a:rPr dirty="0"/>
              <a:t>• Encourage open conversations and regular check-ins</a:t>
            </a:r>
          </a:p>
          <a:p>
            <a:pPr marL="0" indent="0">
              <a:buNone/>
            </a:pPr>
            <a:r>
              <a:rPr dirty="0"/>
              <a:t>• Maintain routines for sleep, meals, exercise, and daily activities</a:t>
            </a:r>
          </a:p>
          <a:p>
            <a:pPr marL="0" indent="0">
              <a:buNone/>
            </a:pPr>
            <a:r>
              <a:rPr dirty="0"/>
              <a:t>• Help them engage in enjoyable activities, even when motivation is low</a:t>
            </a:r>
          </a:p>
          <a:p>
            <a:pPr marL="0" indent="0">
              <a:buNone/>
            </a:pPr>
            <a:r>
              <a:rPr dirty="0"/>
              <a:t>• Focus on small achievements and celebrate progress</a:t>
            </a:r>
          </a:p>
          <a:p>
            <a:pPr marL="0" indent="0">
              <a:buNone/>
            </a:pPr>
            <a:r>
              <a:rPr dirty="0"/>
              <a:t>• Avoid criticism or telling them to 'cheer up' or 'snap out of it'</a:t>
            </a:r>
          </a:p>
          <a:p>
            <a:pPr marL="0" indent="0">
              <a:buNone/>
            </a:pPr>
            <a:r>
              <a:rPr dirty="0"/>
              <a:t>• Encourage social connections with trusted friends and family</a:t>
            </a:r>
          </a:p>
          <a:p>
            <a:pPr marL="0" indent="0">
              <a:buNone/>
            </a:pPr>
            <a:r>
              <a:rPr dirty="0"/>
              <a:t>• Monitor changes in mood, </a:t>
            </a:r>
            <a:r>
              <a:rPr dirty="0" err="1"/>
              <a:t>behaviour</a:t>
            </a:r>
            <a:r>
              <a:rPr dirty="0"/>
              <a:t>, sleep, appetite, and school attendance</a:t>
            </a:r>
          </a:p>
          <a:p>
            <a:pPr marL="0" indent="0">
              <a:buNone/>
            </a:pPr>
            <a:r>
              <a:rPr dirty="0"/>
              <a:t>• Seek professional support if symptoms persist or worsen</a:t>
            </a:r>
          </a:p>
          <a:p>
            <a:pPr marL="0" indent="0">
              <a:buNone/>
            </a:pPr>
            <a:r>
              <a:rPr dirty="0"/>
              <a:t>• Take any talk of self-harm or suicide seriously and seek immediate help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1E9CA3-D1FD-174A-EAB2-28B0FDA1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2E9CC-13C9-45B2-E92A-D13FD9385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12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97C97B-71D3-15D4-5CD7-70078539A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" y="1412776"/>
            <a:ext cx="9144000" cy="46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34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6AC2B2-5C68-ECF2-0F62-0A5F116CF4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57"/>
          <a:stretch>
            <a:fillRect/>
          </a:stretch>
        </p:blipFill>
        <p:spPr>
          <a:xfrm>
            <a:off x="1298752" y="2139043"/>
            <a:ext cx="6849206" cy="3861707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470A3FC-497E-FFB8-3828-D30160664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16632"/>
            <a:ext cx="7013023" cy="994172"/>
          </a:xfrm>
        </p:spPr>
        <p:txBody>
          <a:bodyPr>
            <a:normAutofit/>
          </a:bodyPr>
          <a:lstStyle/>
          <a:p>
            <a:r>
              <a:rPr lang="en-GB" sz="3600" dirty="0"/>
              <a:t>Self Regulation </a:t>
            </a:r>
          </a:p>
        </p:txBody>
      </p:sp>
    </p:spTree>
    <p:extLst>
      <p:ext uri="{BB962C8B-B14F-4D97-AF65-F5344CB8AC3E}">
        <p14:creationId xmlns:p14="http://schemas.microsoft.com/office/powerpoint/2010/main" val="2232442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706C9-E0EF-BF82-E912-122D232D8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71400"/>
            <a:ext cx="7886700" cy="1325563"/>
          </a:xfrm>
        </p:spPr>
        <p:txBody>
          <a:bodyPr/>
          <a:lstStyle/>
          <a:p>
            <a:r>
              <a:rPr lang="en-GB" dirty="0"/>
              <a:t>A Person Who can Self Regulate can….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8100A1-00A2-8603-421B-CCE8D908B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561" y="1806048"/>
            <a:ext cx="6246047" cy="419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5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A3CB2FA-2906-5B9A-94DA-DAA46EB66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98" y="11472"/>
            <a:ext cx="7886700" cy="994172"/>
          </a:xfrm>
        </p:spPr>
        <p:txBody>
          <a:bodyPr>
            <a:normAutofit/>
          </a:bodyPr>
          <a:lstStyle/>
          <a:p>
            <a:r>
              <a:rPr lang="en-US" sz="3600" dirty="0"/>
              <a:t>The Zones of Regulation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71BF05-2F61-7307-89F1-B70093642C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011" b="8327"/>
          <a:stretch>
            <a:fillRect/>
          </a:stretch>
        </p:blipFill>
        <p:spPr>
          <a:xfrm>
            <a:off x="628650" y="2226469"/>
            <a:ext cx="7886700" cy="3263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5949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506614-23CF-78A5-5502-3255AFEDF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3EFDF-DCB1-0E69-7A59-8D4F7E02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16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6A58B4-D5BB-EA26-C928-F959B0AED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923122"/>
            <a:ext cx="5256584" cy="508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63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E55E0-D9C9-B084-7CA6-72D3D3867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844F9-7017-B781-C224-8C6F6E4F2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17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DFD64D-1F58-2889-0206-DACEBB6BF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4582"/>
            <a:ext cx="9144000" cy="444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48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74" y="136524"/>
            <a:ext cx="8805664" cy="792088"/>
          </a:xfrm>
        </p:spPr>
        <p:txBody>
          <a:bodyPr>
            <a:noAutofit/>
          </a:bodyPr>
          <a:lstStyle/>
          <a:p>
            <a:r>
              <a:rPr lang="en-GB" sz="3600" dirty="0"/>
              <a:t>Extent of SEMHD in children and young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814" y="1690688"/>
            <a:ext cx="8170985" cy="4665661"/>
          </a:xfrm>
        </p:spPr>
        <p:txBody>
          <a:bodyPr>
            <a:noAutofit/>
          </a:bodyPr>
          <a:lstStyle/>
          <a:p>
            <a:r>
              <a:rPr lang="en-GB" sz="2800" b="1" dirty="0"/>
              <a:t>20.3% of children aged 8–16 years</a:t>
            </a:r>
            <a:r>
              <a:rPr lang="en-GB" sz="2800" dirty="0"/>
              <a:t> had a probable mental disorder in 2023 (approximately 1 in 5 children). </a:t>
            </a:r>
          </a:p>
          <a:p>
            <a:r>
              <a:rPr lang="en-GB" sz="2800" b="1" dirty="0"/>
              <a:t>23.3% of young people aged 17–19 years</a:t>
            </a:r>
            <a:r>
              <a:rPr lang="en-GB" sz="2800" dirty="0"/>
              <a:t> had a probable mental disorder in 2023. </a:t>
            </a:r>
          </a:p>
          <a:p>
            <a:r>
              <a:rPr lang="en-GB" sz="2800" dirty="0"/>
              <a:t>Rates have increased substantially since 2017, when 11.6% of 5–19-year-olds were identified as having a probable mental disorder. 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31BB-9D23-44F9-A922-9E97F24B9AA1}" type="slidenum">
              <a:rPr lang="en-GB" smtClean="0"/>
              <a:t>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C155A-9DD7-02C2-56CA-89D65EBAB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91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5D383-CCD6-3E5C-7C4D-54DFB0E89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9435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SEMHD as a Special Educational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89894-D451-0EA1-295D-14D15CB25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23.6% of pupils receiving SEN Support</a:t>
            </a:r>
            <a:r>
              <a:rPr lang="en-GB" sz="2800" dirty="0"/>
              <a:t> had SEMHD identified as their primary need (approximately 279,000 pupils). </a:t>
            </a:r>
          </a:p>
          <a:p>
            <a:r>
              <a:rPr lang="en-GB" sz="2800" dirty="0"/>
              <a:t>Among all children and young people with an EHCP in England: </a:t>
            </a:r>
            <a:r>
              <a:rPr lang="en-GB" sz="2800" b="1" dirty="0"/>
              <a:t>20.7% have SEMHD as their primary need</a:t>
            </a:r>
            <a:r>
              <a:rPr lang="en-GB" sz="2800" dirty="0"/>
              <a:t>, making it the third most common primary need after Autism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BC01DC-8DF1-7636-1F3A-0593F8FC5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EC5AB-F2A5-3B9A-5E81-6700B6C6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9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C83B0-7212-86BE-9A8D-0D188679E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E5D81-2D8A-B428-8735-ADD9B6ADD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Key issues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9E233B1-2CAC-F5E3-E75F-9009533C88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5289" y="1641606"/>
            <a:ext cx="856920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Neurodevelopmental Needs (e.g. Autism, ADHD, Speech and Language </a:t>
            </a:r>
            <a:r>
              <a:rPr lang="en-US" altLang="en-US" sz="2800" dirty="0">
                <a:latin typeface="Aptos" panose="020B0004020202020204" pitchFamily="34" charset="0"/>
              </a:rPr>
              <a:t>D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ifficulties).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Adverse childhood experiences and trauma.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Mental health conditions such as anxiety and depression.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Educational Factors: challenges and unmet SEND.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Family Factors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altLang="en-US" sz="2800" dirty="0">
                <a:solidFill>
                  <a:srgbClr val="FF0000"/>
                </a:solidFill>
                <a:latin typeface="Aptos" panose="020B0004020202020204" pitchFamily="34" charset="0"/>
              </a:rPr>
              <a:t>Socioeconomic and Environmental Factors.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Trauma and Attachment Difficulties. </a:t>
            </a:r>
            <a:endParaRPr lang="en-US" altLang="en-US" sz="2800" dirty="0">
              <a:latin typeface="Aptos" panose="020B00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Social Media and Modern Pressures.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DD70E2-7642-7E0D-B324-0C75B5E1C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91510D-26A4-B21E-3CBC-D2C65115A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916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D1CD37-AAB0-5012-79B8-647B6A13C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778D6-C9AB-ECB9-9298-0F904D3C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17FAA-5CA3-4E79-B72A-40E782CD8574}" type="slidenum">
              <a:rPr lang="en-GB" smtClean="0"/>
              <a:t>5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FDA13D-36D1-644C-0297-D6B80B8FC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079739"/>
            <a:ext cx="6264696" cy="46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3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Anxiety</a:t>
            </a:r>
          </a:p>
        </p:txBody>
      </p:sp>
      <p:pic>
        <p:nvPicPr>
          <p:cNvPr id="4" name="Picture 2" descr="C:\Users\colin\Pictures\anxiet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6456" y="1825625"/>
            <a:ext cx="56510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4311-AF84-4228-B939-1AE55D242F4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64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Signs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Skin condition</a:t>
            </a:r>
          </a:p>
          <a:p>
            <a:r>
              <a:rPr lang="en-GB" dirty="0"/>
              <a:t>Mood swings</a:t>
            </a:r>
          </a:p>
          <a:p>
            <a:r>
              <a:rPr lang="en-GB" dirty="0"/>
              <a:t>Breathing difficulties/panic attacks</a:t>
            </a:r>
          </a:p>
          <a:p>
            <a:r>
              <a:rPr lang="en-GB" dirty="0"/>
              <a:t>Seeking adult reassurance/attention for minor issues</a:t>
            </a:r>
          </a:p>
          <a:p>
            <a:r>
              <a:rPr lang="en-GB" dirty="0"/>
              <a:t>Attendance issues</a:t>
            </a:r>
          </a:p>
          <a:p>
            <a:r>
              <a:rPr lang="en-GB" dirty="0"/>
              <a:t>Toilet breaks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31BB-9D23-44F9-A922-9E97F24B9AA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06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Parents Can Support a Young Person with Anxiety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dirty="0"/>
              <a:t>• Listen calmly and validate feelings without immediately trying to solve the problem</a:t>
            </a:r>
          </a:p>
          <a:p>
            <a:pPr marL="0" indent="0">
              <a:buNone/>
            </a:pPr>
            <a:r>
              <a:rPr dirty="0"/>
              <a:t>• Maintain predictable routines at home where possible</a:t>
            </a:r>
          </a:p>
          <a:p>
            <a:pPr marL="0" indent="0">
              <a:buNone/>
            </a:pPr>
            <a:r>
              <a:rPr dirty="0"/>
              <a:t>• Encourage regular sleep, exercise, and healthy eating habits</a:t>
            </a:r>
          </a:p>
          <a:p>
            <a:pPr marL="0" indent="0">
              <a:buNone/>
            </a:pPr>
            <a:r>
              <a:rPr dirty="0"/>
              <a:t>• Break challenging tasks into small, achievable steps</a:t>
            </a:r>
          </a:p>
          <a:p>
            <a:pPr marL="0" indent="0">
              <a:buNone/>
            </a:pPr>
            <a:r>
              <a:rPr dirty="0"/>
              <a:t>• Praise effort and bravery rather than outcomes</a:t>
            </a:r>
          </a:p>
          <a:p>
            <a:pPr marL="0" indent="0">
              <a:buNone/>
            </a:pPr>
            <a:r>
              <a:rPr dirty="0"/>
              <a:t>• Avoid excessive reassurance, which can unintentionally maintain anxiety</a:t>
            </a:r>
          </a:p>
          <a:p>
            <a:pPr marL="0" indent="0">
              <a:buNone/>
            </a:pPr>
            <a:r>
              <a:rPr dirty="0"/>
              <a:t>• Support gradual exposure to feared situations at a manageable pace</a:t>
            </a:r>
          </a:p>
          <a:p>
            <a:pPr marL="0" indent="0">
              <a:buNone/>
            </a:pPr>
            <a:r>
              <a:rPr dirty="0"/>
              <a:t>• Teach coping strategies such as deep breathing and grounding techniques</a:t>
            </a:r>
          </a:p>
          <a:p>
            <a:pPr marL="0" indent="0">
              <a:buNone/>
            </a:pPr>
            <a:r>
              <a:rPr dirty="0"/>
              <a:t>• Work closely with school and other professionals to ensure consistency</a:t>
            </a:r>
          </a:p>
          <a:p>
            <a:pPr marL="0" indent="0">
              <a:buNone/>
            </a:pPr>
            <a:r>
              <a:rPr dirty="0"/>
              <a:t>• Seek additional support if anxiety is significantly affecting daily life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Depression</a:t>
            </a:r>
          </a:p>
        </p:txBody>
      </p:sp>
      <p:pic>
        <p:nvPicPr>
          <p:cNvPr id="1026" name="Picture 2" descr="http://prehospitalresearch.eu/wp-content/uploads/2014/02/anxiety_depression_may_raise_stroke_ris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913254"/>
            <a:ext cx="4552207" cy="303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31BB-9D23-44F9-A922-9E97F24B9AA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67509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Template 2025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eekNumber xmlns="59f9df3a-a1a5-4f91-a46f-7952b19fcb50" xsi:nil="true"/>
    <lcf76f155ced4ddcb4097134ff3c332f xmlns="59f9df3a-a1a5-4f91-a46f-7952b19fcb50">
      <Terms xmlns="http://schemas.microsoft.com/office/infopath/2007/PartnerControls"/>
    </lcf76f155ced4ddcb4097134ff3c332f>
    <TaxCatchAll xmlns="f7dcca90-b9be-4fca-ade6-46a9f3e067e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3471AFE01BA645AF31FF09C5F60BE0" ma:contentTypeVersion="18" ma:contentTypeDescription="Create a new document." ma:contentTypeScope="" ma:versionID="2bbb8b3041ed422808c23a380da83c1e">
  <xsd:schema xmlns:xsd="http://www.w3.org/2001/XMLSchema" xmlns:xs="http://www.w3.org/2001/XMLSchema" xmlns:p="http://schemas.microsoft.com/office/2006/metadata/properties" xmlns:ns2="59f9df3a-a1a5-4f91-a46f-7952b19fcb50" xmlns:ns3="f7dcca90-b9be-4fca-ade6-46a9f3e067e8" targetNamespace="http://schemas.microsoft.com/office/2006/metadata/properties" ma:root="true" ma:fieldsID="914b61980a82dac8ddcacdf54b613d3b" ns2:_="" ns3:_="">
    <xsd:import namespace="59f9df3a-a1a5-4f91-a46f-7952b19fcb50"/>
    <xsd:import namespace="f7dcca90-b9be-4fca-ade6-46a9f3e067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Week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9df3a-a1a5-4f91-a46f-7952b19fcb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2134ea9-89db-4002-bc13-df7c70187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eekNumber" ma:index="23" nillable="true" ma:displayName="Week Number" ma:format="Dropdown" ma:internalName="WeekNumber" ma:percentage="FALSE">
      <xsd:simpleType>
        <xsd:restriction base="dms:Number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dcca90-b9be-4fca-ade6-46a9f3e067e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e12bd49-3b78-4c3e-9ae0-160ce395f496}" ma:internalName="TaxCatchAll" ma:showField="CatchAllData" ma:web="f7dcca90-b9be-4fca-ade6-46a9f3e067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9F6484-B43A-43E7-A22D-09A0852F7525}">
  <ds:schemaRefs>
    <ds:schemaRef ds:uri="http://schemas.microsoft.com/office/2006/metadata/properties"/>
    <ds:schemaRef ds:uri="http://schemas.microsoft.com/office/infopath/2007/PartnerControls"/>
    <ds:schemaRef ds:uri="59f9df3a-a1a5-4f91-a46f-7952b19fcb50"/>
    <ds:schemaRef ds:uri="f7dcca90-b9be-4fca-ade6-46a9f3e067e8"/>
  </ds:schemaRefs>
</ds:datastoreItem>
</file>

<file path=customXml/itemProps2.xml><?xml version="1.0" encoding="utf-8"?>
<ds:datastoreItem xmlns:ds="http://schemas.openxmlformats.org/officeDocument/2006/customXml" ds:itemID="{02B82594-C114-4839-A8C6-C2FCEFAE76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FEEFC8-0D8A-4B81-A57E-F1A30AABD0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f9df3a-a1a5-4f91-a46f-7952b19fcb50"/>
    <ds:schemaRef ds:uri="f7dcca90-b9be-4fca-ade6-46a9f3e067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2025</Template>
  <TotalTime>2085</TotalTime>
  <Words>570</Words>
  <Application>Microsoft Office PowerPoint</Application>
  <PresentationFormat>On-screen Show (4:3)</PresentationFormat>
  <Paragraphs>85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Powerpoint Template 2025</vt:lpstr>
      <vt:lpstr>  Social Emotional Mental Health Difficulties  SE</vt:lpstr>
      <vt:lpstr>Extent of SEMHD in children and young people</vt:lpstr>
      <vt:lpstr> SEMHD as a Special Educational Need</vt:lpstr>
      <vt:lpstr>The Key issues</vt:lpstr>
      <vt:lpstr>PowerPoint Presentation</vt:lpstr>
      <vt:lpstr>Anxiety</vt:lpstr>
      <vt:lpstr>Possible Signs </vt:lpstr>
      <vt:lpstr>How Parents Can Support a Young Person with Anxiety</vt:lpstr>
      <vt:lpstr>Depression</vt:lpstr>
      <vt:lpstr>Possible Signs </vt:lpstr>
      <vt:lpstr>How Parents Can Support a Child or Young Person with Depression</vt:lpstr>
      <vt:lpstr>PowerPoint Presentation</vt:lpstr>
      <vt:lpstr>Self Regulation </vt:lpstr>
      <vt:lpstr>A Person Who can Self Regulate can….</vt:lpstr>
      <vt:lpstr>The Zones of Regulation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SEMH Primary</dc:title>
  <dc:creator>Colin Troy</dc:creator>
  <cp:lastModifiedBy>Esther Horner</cp:lastModifiedBy>
  <cp:revision>24</cp:revision>
  <cp:lastPrinted>2016-10-09T16:36:28Z</cp:lastPrinted>
  <dcterms:created xsi:type="dcterms:W3CDTF">2016-10-03T12:07:25Z</dcterms:created>
  <dcterms:modified xsi:type="dcterms:W3CDTF">2026-06-22T14:48:28Z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0x010100B53471AFE01BA645AF31FF09C5F60BE0</vt:lpwstr>
  </property>
  <property fmtid="{D5CDD505-2E9C-101B-9397-08002B2CF9AE}" pid="3" name="MediaServiceImageTags">
    <vt:lpwstr/>
  </property>
</Properties>
</file>